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57" r:id="rId6"/>
    <p:sldId id="263" r:id="rId7"/>
    <p:sldId id="262" r:id="rId8"/>
    <p:sldId id="264" r:id="rId9"/>
    <p:sldId id="272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Alex" initials="AA" lastIdx="5" clrIdx="0">
    <p:extLst>
      <p:ext uri="{19B8F6BF-5375-455C-9EA6-DF929625EA0E}">
        <p15:presenceInfo xmlns:p15="http://schemas.microsoft.com/office/powerpoint/2012/main" userId="27a7626142f02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86"/>
  </p:normalViewPr>
  <p:slideViewPr>
    <p:cSldViewPr snapToGrid="0" snapToObjects="1" showGuides="1">
      <p:cViewPr varScale="1">
        <p:scale>
          <a:sx n="101" d="100"/>
          <a:sy n="101" d="100"/>
        </p:scale>
        <p:origin x="216" y="21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9T09:01:11.159" idx="4">
    <p:pos x="1561" y="2243"/>
    <p:text>ab{2,3}</p:text>
    <p:extLst>
      <p:ext uri="{C676402C-5697-4E1C-873F-D02D1690AC5C}">
        <p15:threadingInfo xmlns:p15="http://schemas.microsoft.com/office/powerpoint/2012/main" timeZoneBias="-180"/>
      </p:ext>
    </p:extLst>
  </p:cm>
  <p:cm authorId="1" dt="2020-11-09T09:09:11.912" idx="5">
    <p:pos x="6983" y="2614"/>
    <p:text>[a-z]+_[a-z]+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3D50D-AC17-6D4A-9805-026AA94D61EA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78F2A-6110-BE48-872F-AC9DAAD98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5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8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78F2A-6110-BE48-872F-AC9DAAD98FC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18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6EBB-90E8-7948-B6C6-C4CE65F9C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6BA50-A608-BB42-9044-B79C3EDD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ECC53-9499-0349-AF44-BAB6468F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0D868-72F9-1642-A329-17793DC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2D1A2-47AA-5144-AABF-00A388B2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6F0F7-F668-8D41-A2BA-E14D7B7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C3F7E9-4650-4C42-BBB8-465CB26F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9F5BC-5D56-A149-BD97-B860F95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ABD17-9E3A-3F4F-B1D1-6E9279EF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3DB842-3AA3-0546-8F37-BB7ECED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548DA5-171B-CA47-A5BC-7A46F9A34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33A5-FB43-1941-923D-3C1FA0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B746F5-C58C-4D4A-B6FC-9EFC600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9C61F-D4C8-1842-85A6-7DE01072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FF384-C9AA-CB42-850E-246D02F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ACAA-A4DF-9841-B694-02CB5951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05B8-51E1-5140-A40C-4D6A0470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A17-B88A-FD49-A46C-6120B29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B201B-C62F-C347-B2CA-12402EB6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F8C46-4974-6048-9FD8-F93253D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1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E260-5B15-5B4D-976A-4C9607CA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DDF94-A3CB-DC47-B4AB-9746896B9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12094-0E93-9C4D-9AA8-6207CCD4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26C13-9B9F-0844-B11A-7387E351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2B5F3-66DF-5741-A0A7-DBE04CD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6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DC4D-266D-0447-9266-E86DE2E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B21CC-FF70-8B4E-A6FD-FF404FB83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98834-5815-F84E-BB81-70E8B108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E44B9-624D-1649-8C01-FF2B5720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F608D-5E31-F346-844B-4060F5D8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0970F-A150-324E-A208-95EC810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FF9B-EEF0-774E-BD46-E9680066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76C43-5CD7-6249-866F-E28B1770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8A938-7935-6447-BD65-64010627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165033-1861-ED4C-B01B-0BBB44A85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DF68B6-E08F-3A48-804B-651A66F41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FEEAD-6C50-4643-AF03-81824FB3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C5BE6-9DDE-FA4F-97CE-01323E52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95E52A-8C46-6E48-945F-5193B74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A3F26-9D2D-0440-9090-965FC4C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D83060-0AE6-2543-9BC0-6F265499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5187B4-1609-1F41-8F28-F5A376D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EF618-2878-634B-92D7-14828BE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1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A1B1EC-E0D4-9A4E-92A1-67CD1981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D3BA6C-B6F6-A14F-8568-362D4A0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CA1BC-671D-2D4A-BA86-8CAD379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C2416-D784-7D4E-A934-9D9A04B2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98085-6F13-DD4E-BDDC-3A3BA5A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23F55-89D0-6242-BD05-26388F31B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270C4-19C8-C941-ABD9-8E8D8E5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79200-D038-4944-A955-B302291D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035E9-CFEB-5245-B91C-D88E6E0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7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41000-E191-A341-8785-A8E09F9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D27FD-E5D5-8244-8D96-96004268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71AFD-B354-1347-BF7C-BD365CD4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C5D30-61E6-064D-81D6-18389754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C8BE2-FF0F-4549-B992-982BEEA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15996-9530-254B-A53E-63F66DC5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73353-C36E-F443-BC76-5909136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8FCF4-AC66-A14E-BD05-EF9A5DF8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822F5-AFC2-9246-96F6-AA979E873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86184-20BF-DF4A-ADAD-1235EE472773}" type="datetimeFigureOut">
              <a:rPr lang="ru-RU" smtClean="0"/>
              <a:t>09.11.2020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8A16B-13D9-FD47-8E35-B1780598E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93EF-8DC0-9F49-955C-12B94D19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post/34986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hyperlink" Target="https://tproger.ru/translations/regular-expression-pyth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&#1090;&#1077;&#1082;&#1089;&#1090;.com/&#1095;&#1090;&#1086;-&#1090;&#1086;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DE93D-8520-3948-BE9B-67121F2F9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Регулярные выражения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79AE60-0C04-F649-BA87-BF595C624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82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8D2BC-51AE-2244-805A-93B3E7F5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что же это такое?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2AAB90-6834-6446-A70A-D9E81CC66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Регулярные выражения (</a:t>
            </a:r>
            <a:r>
              <a:rPr lang="en-US" dirty="0"/>
              <a:t>regex – regular expressions) – </a:t>
            </a:r>
            <a:r>
              <a:rPr lang="ru-RU" dirty="0"/>
              <a:t>это </a:t>
            </a:r>
            <a:r>
              <a:rPr lang="ru-RU" b="1" dirty="0"/>
              <a:t>последовательность</a:t>
            </a:r>
            <a:r>
              <a:rPr lang="ru-RU" dirty="0"/>
              <a:t> </a:t>
            </a:r>
            <a:r>
              <a:rPr lang="en-US" dirty="0"/>
              <a:t>[</a:t>
            </a:r>
            <a:r>
              <a:rPr lang="ru-RU" dirty="0"/>
              <a:t>спец</a:t>
            </a:r>
            <a:r>
              <a:rPr lang="en-US" dirty="0"/>
              <a:t>] </a:t>
            </a:r>
            <a:r>
              <a:rPr lang="ru-RU" dirty="0"/>
              <a:t>символов, позволяющая находить в тексте </a:t>
            </a:r>
            <a:r>
              <a:rPr lang="ru-RU" b="1" dirty="0"/>
              <a:t>совпадение</a:t>
            </a:r>
            <a:r>
              <a:rPr lang="ru-RU" dirty="0"/>
              <a:t> с одним или несколькими </a:t>
            </a:r>
            <a:r>
              <a:rPr lang="ru-RU" b="1" dirty="0"/>
              <a:t>шаблонами</a:t>
            </a:r>
          </a:p>
          <a:p>
            <a:pPr marL="0" indent="0">
              <a:buNone/>
            </a:pPr>
            <a:endParaRPr lang="ru-RU" b="1" dirty="0"/>
          </a:p>
          <a:p>
            <a:r>
              <a:rPr lang="ru-RU" dirty="0"/>
              <a:t>*</a:t>
            </a:r>
            <a:r>
              <a:rPr lang="en-US" dirty="0"/>
              <a:t>.txt – </a:t>
            </a:r>
            <a:r>
              <a:rPr lang="ru-RU" dirty="0"/>
              <a:t>регулярное выражение, с помощью которого я буду искать все файлы формата </a:t>
            </a:r>
            <a:r>
              <a:rPr lang="en-US" dirty="0"/>
              <a:t>“.txt”</a:t>
            </a:r>
            <a:endParaRPr lang="ru-RU" dirty="0"/>
          </a:p>
          <a:p>
            <a:endParaRPr lang="ru-RU" dirty="0"/>
          </a:p>
          <a:p>
            <a:r>
              <a:rPr lang="en-US" dirty="0"/>
              <a:t>regex - </a:t>
            </a:r>
            <a:r>
              <a:rPr lang="ru-RU" dirty="0"/>
              <a:t>это математический </a:t>
            </a:r>
            <a:r>
              <a:rPr lang="ru-RU" dirty="0" err="1"/>
              <a:t>концпет</a:t>
            </a:r>
            <a:r>
              <a:rPr lang="en-US" dirty="0"/>
              <a:t>, </a:t>
            </a:r>
            <a:r>
              <a:rPr lang="ru-RU" dirty="0"/>
              <a:t>который может быть по-своему реализован в разных языках программирования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88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72FF36E-CA7B-5F46-86AD-ECE87515B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644888"/>
              </p:ext>
            </p:extLst>
          </p:nvPr>
        </p:nvGraphicFramePr>
        <p:xfrm>
          <a:off x="1506034" y="371021"/>
          <a:ext cx="9847766" cy="5480496"/>
        </p:xfrm>
        <a:graphic>
          <a:graphicData uri="http://schemas.openxmlformats.org/drawingml/2006/table">
            <a:tbl>
              <a:tblPr/>
              <a:tblGrid>
                <a:gridCol w="1151038">
                  <a:extLst>
                    <a:ext uri="{9D8B030D-6E8A-4147-A177-3AD203B41FA5}">
                      <a16:colId xmlns:a16="http://schemas.microsoft.com/office/drawing/2014/main" val="3823667024"/>
                    </a:ext>
                  </a:extLst>
                </a:gridCol>
                <a:gridCol w="8696728">
                  <a:extLst>
                    <a:ext uri="{9D8B030D-6E8A-4147-A177-3AD203B41FA5}">
                      <a16:colId xmlns:a16="http://schemas.microsoft.com/office/drawing/2014/main" val="1672557846"/>
                    </a:ext>
                  </a:extLst>
                </a:gridCol>
              </a:tblGrid>
              <a:tr h="342531">
                <a:tc>
                  <a:txBody>
                    <a:bodyPr/>
                    <a:lstStyle/>
                    <a:p>
                      <a:pPr algn="ctr"/>
                      <a:r>
                        <a:rPr lang="ru-RU" sz="1600" b="1">
                          <a:effectLst/>
                        </a:rPr>
                        <a:t>Оператор</a:t>
                      </a:r>
                      <a:endParaRPr lang="ru-RU" sz="1600">
                        <a:effectLst/>
                      </a:endParaRP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>
                          <a:effectLst/>
                        </a:rPr>
                        <a:t>Описание</a:t>
                      </a:r>
                      <a:endParaRPr lang="ru-RU" sz="1600">
                        <a:effectLst/>
                      </a:endParaRP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144275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.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Один любой символ, кроме новой строки \</a:t>
                      </a:r>
                      <a:r>
                        <a:rPr lang="en" sz="1600">
                          <a:effectLst/>
                        </a:rPr>
                        <a:t>n.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6948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?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0 или 1 вхождение шаблона слева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045286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+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1 и более вхождений шаблона слева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99221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*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0 и более вхождений шаблона слева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89116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\w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Любая цифра или буква (\</a:t>
                      </a:r>
                      <a:r>
                        <a:rPr lang="en" sz="1600">
                          <a:effectLst/>
                        </a:rPr>
                        <a:t>W — </a:t>
                      </a:r>
                      <a:r>
                        <a:rPr lang="ru-RU" sz="1600">
                          <a:effectLst/>
                        </a:rPr>
                        <a:t>все, кроме буквы или цифры)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97801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\d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Любая цифра [0-9] (\</a:t>
                      </a:r>
                      <a:r>
                        <a:rPr lang="en" sz="1600">
                          <a:effectLst/>
                        </a:rPr>
                        <a:t>D — </a:t>
                      </a:r>
                      <a:r>
                        <a:rPr lang="ru-RU" sz="1600">
                          <a:effectLst/>
                        </a:rPr>
                        <a:t>все, кроме цифры)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68122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\s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Любой пробельный символ (\</a:t>
                      </a:r>
                      <a:r>
                        <a:rPr lang="en" sz="1600" dirty="0">
                          <a:effectLst/>
                        </a:rPr>
                        <a:t>S — </a:t>
                      </a:r>
                      <a:r>
                        <a:rPr lang="ru-RU" sz="1600" dirty="0">
                          <a:effectLst/>
                        </a:rPr>
                        <a:t>любой </a:t>
                      </a:r>
                      <a:r>
                        <a:rPr lang="ru-RU" sz="1600" dirty="0" err="1">
                          <a:effectLst/>
                        </a:rPr>
                        <a:t>непробельный</a:t>
                      </a:r>
                      <a:r>
                        <a:rPr lang="ru-RU" sz="1600" dirty="0">
                          <a:effectLst/>
                        </a:rPr>
                        <a:t> символ)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57546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\b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Граница слова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44386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[..]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Один из символов в скобках ([^..] — любой символ, кроме тех, что в скобках)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762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\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Экранирование специальных символов (\. означает точку или \+ — знак «плюс»)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7866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^ и $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Начало и конец строки соответственно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76632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{n,m}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От </a:t>
                      </a:r>
                      <a:r>
                        <a:rPr lang="en" sz="1600">
                          <a:effectLst/>
                        </a:rPr>
                        <a:t>n </a:t>
                      </a:r>
                      <a:r>
                        <a:rPr lang="ru-RU" sz="1600">
                          <a:effectLst/>
                        </a:rPr>
                        <a:t>до </a:t>
                      </a:r>
                      <a:r>
                        <a:rPr lang="en" sz="1600">
                          <a:effectLst/>
                        </a:rPr>
                        <a:t>m </a:t>
                      </a:r>
                      <a:r>
                        <a:rPr lang="ru-RU" sz="1600">
                          <a:effectLst/>
                        </a:rPr>
                        <a:t>вхождений ({,</a:t>
                      </a:r>
                      <a:r>
                        <a:rPr lang="en" sz="1600">
                          <a:effectLst/>
                        </a:rPr>
                        <a:t>m} — </a:t>
                      </a:r>
                      <a:r>
                        <a:rPr lang="ru-RU" sz="1600">
                          <a:effectLst/>
                        </a:rPr>
                        <a:t>от 0 до </a:t>
                      </a:r>
                      <a:r>
                        <a:rPr lang="en" sz="1600">
                          <a:effectLst/>
                        </a:rPr>
                        <a:t>m)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749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a|b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Соответствует </a:t>
                      </a:r>
                      <a:r>
                        <a:rPr lang="en" sz="1600">
                          <a:effectLst/>
                        </a:rPr>
                        <a:t>a </a:t>
                      </a:r>
                      <a:r>
                        <a:rPr lang="ru-RU" sz="1600">
                          <a:effectLst/>
                        </a:rPr>
                        <a:t>или </a:t>
                      </a:r>
                      <a:r>
                        <a:rPr lang="en" sz="1600">
                          <a:effectLst/>
                        </a:rPr>
                        <a:t>b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357517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()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Группирует выражение и возвращает найденный текст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32644"/>
                  </a:ext>
                </a:extLst>
              </a:tr>
              <a:tr h="342531"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</a:rPr>
                        <a:t>\t, \n, \r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Символ табуляции, новой строки и возврата каретки соответственно</a:t>
                      </a:r>
                    </a:p>
                  </a:txBody>
                  <a:tcPr marL="85633" marR="85633" marT="42817" marB="428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30625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5D98E0E-DAED-9649-952D-284666516DB8}"/>
              </a:ext>
            </a:extLst>
          </p:cNvPr>
          <p:cNvSpPr/>
          <p:nvPr/>
        </p:nvSpPr>
        <p:spPr>
          <a:xfrm>
            <a:off x="2911928" y="6030009"/>
            <a:ext cx="540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полный список тут</a:t>
            </a:r>
            <a:r>
              <a:rPr lang="en-US" dirty="0"/>
              <a:t>: </a:t>
            </a:r>
            <a:r>
              <a:rPr lang="ru-RU" dirty="0">
                <a:hlinkClick r:id="rId2"/>
              </a:rPr>
              <a:t>https://habr.com/ru/post/349860/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079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99AF2-EA0C-B949-A55B-0373921E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32" y="198195"/>
            <a:ext cx="7870736" cy="63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9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3FF3B56-74C3-B344-9B2E-3A1B79827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6977"/>
              </p:ext>
            </p:extLst>
          </p:nvPr>
        </p:nvGraphicFramePr>
        <p:xfrm>
          <a:off x="857250" y="1950776"/>
          <a:ext cx="5693229" cy="3454672"/>
        </p:xfrm>
        <a:graphic>
          <a:graphicData uri="http://schemas.openxmlformats.org/drawingml/2006/table">
            <a:tbl>
              <a:tblPr/>
              <a:tblGrid>
                <a:gridCol w="1620737">
                  <a:extLst>
                    <a:ext uri="{9D8B030D-6E8A-4147-A177-3AD203B41FA5}">
                      <a16:colId xmlns:a16="http://schemas.microsoft.com/office/drawing/2014/main" val="224847547"/>
                    </a:ext>
                  </a:extLst>
                </a:gridCol>
                <a:gridCol w="4072492">
                  <a:extLst>
                    <a:ext uri="{9D8B030D-6E8A-4147-A177-3AD203B41FA5}">
                      <a16:colId xmlns:a16="http://schemas.microsoft.com/office/drawing/2014/main" val="1405175691"/>
                    </a:ext>
                  </a:extLst>
                </a:gridCol>
              </a:tblGrid>
              <a:tr h="521056">
                <a:tc>
                  <a:txBody>
                    <a:bodyPr/>
                    <a:lstStyle/>
                    <a:p>
                      <a:pPr fontAlgn="t"/>
                      <a:r>
                        <a:rPr lang="ru-RU" b="1" dirty="0" err="1">
                          <a:effectLst/>
                        </a:rPr>
                        <a:t>Регулярка</a:t>
                      </a:r>
                      <a:endParaRPr lang="ru-RU" b="1" dirty="0">
                        <a:effectLst/>
                      </a:endParaRP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b="1" dirty="0">
                          <a:effectLst/>
                        </a:rPr>
                        <a:t>Её смысл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44563"/>
                  </a:ext>
                </a:extLst>
              </a:tr>
              <a:tr h="521056">
                <a:tc>
                  <a:txBody>
                    <a:bodyPr/>
                    <a:lstStyle/>
                    <a:p>
                      <a:pPr fontAlgn="t"/>
                      <a:r>
                        <a:rPr lang="en">
                          <a:effectLst/>
                        </a:rPr>
                        <a:t>simple text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В точности текст «</a:t>
                      </a:r>
                      <a:r>
                        <a:rPr lang="en">
                          <a:effectLst/>
                        </a:rPr>
                        <a:t>simple text»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3084"/>
                  </a:ext>
                </a:extLst>
              </a:tr>
              <a:tr h="1206280">
                <a:tc>
                  <a:txBody>
                    <a:bodyPr/>
                    <a:lstStyle/>
                    <a:p>
                      <a:pPr fontAlgn="t"/>
                      <a:r>
                        <a:rPr lang="en">
                          <a:effectLst/>
                        </a:rPr>
                        <a:t>\d{5}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Последовательности из 5 цифр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effectLst/>
                        </a:rPr>
                        <a:t>\</a:t>
                      </a:r>
                      <a:r>
                        <a:rPr lang="en" dirty="0">
                          <a:effectLst/>
                        </a:rPr>
                        <a:t>d </a:t>
                      </a:r>
                      <a:r>
                        <a:rPr lang="ru-RU" dirty="0">
                          <a:effectLst/>
                        </a:rPr>
                        <a:t>означает любую цифру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effectLst/>
                        </a:rPr>
                        <a:t>{5} — ровно 5 раз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67514"/>
                  </a:ext>
                </a:extLst>
              </a:tr>
              <a:tr h="1206280">
                <a:tc>
                  <a:txBody>
                    <a:bodyPr/>
                    <a:lstStyle/>
                    <a:p>
                      <a:pPr fontAlgn="t"/>
                      <a:r>
                        <a:rPr lang="en" dirty="0">
                          <a:effectLst/>
                        </a:rPr>
                        <a:t>\d\d/\d\d/\d{4}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Даты в формате ДД/ММ/ГГГГ</a:t>
                      </a:r>
                      <a:br>
                        <a:rPr lang="ru-RU" dirty="0">
                          <a:effectLst/>
                        </a:rPr>
                      </a:br>
                      <a:r>
                        <a:rPr lang="ru-RU" dirty="0">
                          <a:effectLst/>
                        </a:rPr>
                        <a:t>(и прочие куски, на них похожие, например, 98/76/5432)</a:t>
                      </a:r>
                    </a:p>
                  </a:txBody>
                  <a:tcPr marL="114300" marR="114300" marT="57150" marB="85725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03368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F98E7A-403D-0B4E-99ED-AD8A84BCCA22}"/>
              </a:ext>
            </a:extLst>
          </p:cNvPr>
          <p:cNvSpPr/>
          <p:nvPr/>
        </p:nvSpPr>
        <p:spPr>
          <a:xfrm>
            <a:off x="6768194" y="1989128"/>
            <a:ext cx="49270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83A42"/>
                </a:solidFill>
                <a:effectLst/>
              </a:rPr>
              <a:t>(?:[a-z0-9!#$%&amp;'*+/=?^_`{|}~-]+(?:\.[a-z0-9!#$%&amp;'*+/=?^_`{|}~-]+)*|"(?:[\x01-\x08\x0b\x0c\x0e-\x1f\x21\x23-\x5b\x5d-\x7f]|\\[\x01-\x09\x0b\x0c\x0e-\x7f])*")@(?:(?:[a-z0-9](?:[a-z0-9-]*[a-z0-9])?\.)+[a-z0-9](?:[a-z0-9-]*[a-z0-9])?|\[(?:(?:25[0-5]| 2[0-4][0-9]|[01]?[0-9][0-9]?)\.){3}(?:25[0-5]|2[0-4][0-9]|[01]?[0-9][0-9]?|[a-z0-9-]*[a-z0-9]:(?:[\x01-\x08\x0b\x0c\x0e-\x1f\x21-\x5a\x53-\x7f]|\\[\x01-\x09\x0b\x0c\x0e-\x7f])+)\])</a:t>
            </a:r>
            <a:endParaRPr lang="ru-RU" b="0" i="0" dirty="0">
              <a:solidFill>
                <a:srgbClr val="383A42"/>
              </a:solidFill>
              <a:effectLst/>
            </a:endParaRPr>
          </a:p>
          <a:p>
            <a:endParaRPr lang="ru-RU" dirty="0">
              <a:solidFill>
                <a:srgbClr val="383A42"/>
              </a:solidFill>
            </a:endParaRPr>
          </a:p>
          <a:p>
            <a:r>
              <a:rPr lang="ru-RU" dirty="0">
                <a:solidFill>
                  <a:srgbClr val="383A42"/>
                </a:solidFill>
              </a:rPr>
              <a:t>*позволяет распознать в тексте </a:t>
            </a:r>
            <a:r>
              <a:rPr lang="en" dirty="0">
                <a:solidFill>
                  <a:srgbClr val="383A42"/>
                </a:solidFill>
              </a:rPr>
              <a:t>email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56329C-9AC6-0B42-8B18-2EF0BC7AC769}"/>
              </a:ext>
            </a:extLst>
          </p:cNvPr>
          <p:cNvSpPr/>
          <p:nvPr/>
        </p:nvSpPr>
        <p:spPr>
          <a:xfrm>
            <a:off x="1033516" y="947738"/>
            <a:ext cx="4927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0" i="0" dirty="0">
                <a:solidFill>
                  <a:srgbClr val="383A42"/>
                </a:solidFill>
                <a:effectLst/>
              </a:rPr>
              <a:t>Как можно</a:t>
            </a:r>
            <a:endParaRPr lang="ru-RU" sz="3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4F7461-EF35-2E4A-9089-71F8704F8811}"/>
              </a:ext>
            </a:extLst>
          </p:cNvPr>
          <p:cNvSpPr/>
          <p:nvPr/>
        </p:nvSpPr>
        <p:spPr>
          <a:xfrm>
            <a:off x="6550479" y="947738"/>
            <a:ext cx="4927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0" i="0" dirty="0">
                <a:solidFill>
                  <a:srgbClr val="383A42"/>
                </a:solidFill>
                <a:effectLst/>
              </a:rPr>
              <a:t>Как не стоит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337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0F3A6-314C-4A42-8E07-071E4BE1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Несколько заданий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CF817D-3107-1A4E-A34B-7D60B8EC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46"/>
            <a:ext cx="10515600" cy="4707547"/>
          </a:xfrm>
        </p:spPr>
        <p:txBody>
          <a:bodyPr>
            <a:normAutofit fontScale="85000" lnSpcReduction="20000"/>
          </a:bodyPr>
          <a:lstStyle/>
          <a:p>
            <a:r>
              <a:rPr lang="en" dirty="0">
                <a:hlinkClick r:id="rId3"/>
              </a:rPr>
              <a:t>https://regex101.com/</a:t>
            </a:r>
            <a:endParaRPr lang="ru-RU" dirty="0"/>
          </a:p>
          <a:p>
            <a:r>
              <a:rPr lang="en" dirty="0">
                <a:hlinkClick r:id="rId4"/>
              </a:rPr>
              <a:t>https://tproger.ru/translations/regular-expression-python/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1.</a:t>
            </a:r>
            <a:r>
              <a:rPr lang="en-US" dirty="0"/>
              <a:t> </a:t>
            </a:r>
            <a:r>
              <a:rPr lang="ru-RU" dirty="0"/>
              <a:t>Найти подстроку </a:t>
            </a:r>
            <a:r>
              <a:rPr lang="en-US" dirty="0"/>
              <a:t>“cat” </a:t>
            </a:r>
            <a:r>
              <a:rPr lang="ru-RU" dirty="0"/>
              <a:t>в строке</a:t>
            </a:r>
            <a:br>
              <a:rPr lang="ru-RU" dirty="0"/>
            </a:br>
            <a:r>
              <a:rPr lang="ru-RU" dirty="0"/>
              <a:t>Проверить на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”</a:t>
            </a:r>
            <a:r>
              <a:rPr lang="en-US" dirty="0" err="1"/>
              <a:t>Cat</a:t>
            </a:r>
            <a:r>
              <a:rPr lang="en-US" dirty="0" err="1">
                <a:solidFill>
                  <a:srgbClr val="00B050"/>
                </a:solidFill>
              </a:rPr>
              <a:t>cat</a:t>
            </a:r>
            <a:r>
              <a:rPr lang="en-US" dirty="0" err="1"/>
              <a:t>CATCaT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2</a:t>
            </a:r>
            <a:r>
              <a:rPr lang="en-US" dirty="0"/>
              <a:t>. </a:t>
            </a:r>
            <a:r>
              <a:rPr lang="ru-RU" dirty="0"/>
              <a:t>Найти все подстроки, в которых после символа</a:t>
            </a:r>
            <a:r>
              <a:rPr lang="en-US" dirty="0"/>
              <a:t>“a” </a:t>
            </a:r>
            <a:r>
              <a:rPr lang="ru-RU" dirty="0"/>
              <a:t>идёт </a:t>
            </a:r>
            <a:r>
              <a:rPr lang="en-US" dirty="0"/>
              <a:t>2 </a:t>
            </a:r>
            <a:r>
              <a:rPr lang="ru-RU" dirty="0"/>
              <a:t>или 3 символа </a:t>
            </a:r>
            <a:r>
              <a:rPr lang="en-US" dirty="0"/>
              <a:t>b.</a:t>
            </a:r>
            <a:br>
              <a:rPr lang="ru-RU" dirty="0"/>
            </a:br>
            <a:r>
              <a:rPr lang="ru-RU" dirty="0"/>
              <a:t>Проверить на</a:t>
            </a:r>
            <a:r>
              <a:rPr lang="en-US" dirty="0"/>
              <a:t>: “</a:t>
            </a:r>
            <a:r>
              <a:rPr lang="en" dirty="0"/>
              <a:t>Ab”, “</a:t>
            </a:r>
            <a:r>
              <a:rPr lang="en" dirty="0" err="1"/>
              <a:t>Cgi</a:t>
            </a:r>
            <a:r>
              <a:rPr lang="en" dirty="0" err="1">
                <a:solidFill>
                  <a:srgbClr val="00B050"/>
                </a:solidFill>
              </a:rPr>
              <a:t>abb</a:t>
            </a:r>
            <a:r>
              <a:rPr lang="en" dirty="0" err="1"/>
              <a:t>_</a:t>
            </a:r>
            <a:r>
              <a:rPr lang="en" dirty="0" err="1">
                <a:solidFill>
                  <a:srgbClr val="00B050"/>
                </a:solidFill>
              </a:rPr>
              <a:t>abbb</a:t>
            </a:r>
            <a:r>
              <a:rPr lang="en" dirty="0" err="1"/>
              <a:t>_ab_</a:t>
            </a:r>
            <a:r>
              <a:rPr lang="en" dirty="0" err="1">
                <a:solidFill>
                  <a:srgbClr val="00B050"/>
                </a:solidFill>
              </a:rPr>
              <a:t>abbb</a:t>
            </a:r>
            <a:r>
              <a:rPr lang="en" dirty="0" err="1"/>
              <a:t>bb</a:t>
            </a:r>
            <a:r>
              <a:rPr lang="en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3. Найти все подстроки</a:t>
            </a:r>
            <a:r>
              <a:rPr lang="en-US" dirty="0"/>
              <a:t>, </a:t>
            </a:r>
            <a:r>
              <a:rPr lang="ru-RU" dirty="0"/>
              <a:t>в которых две подстроки из букв нижнего регистра отделены символом</a:t>
            </a:r>
            <a:r>
              <a:rPr lang="en-US" dirty="0"/>
              <a:t>“_”</a:t>
            </a:r>
            <a:br>
              <a:rPr lang="ru-RU" dirty="0"/>
            </a:br>
            <a:r>
              <a:rPr lang="ru-RU" dirty="0"/>
              <a:t>Проверить на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”</a:t>
            </a:r>
            <a:r>
              <a:rPr lang="en-US" dirty="0" err="1"/>
              <a:t>John_Smith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name_surname</a:t>
            </a:r>
            <a:r>
              <a:rPr lang="en-US" dirty="0" err="1"/>
              <a:t>_Name_Surname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John_S</a:t>
            </a:r>
            <a:r>
              <a:rPr lang="en-US" dirty="0" err="1">
                <a:solidFill>
                  <a:srgbClr val="00B050"/>
                </a:solidFill>
              </a:rPr>
              <a:t>mith_name</a:t>
            </a:r>
            <a:r>
              <a:rPr lang="en-US" dirty="0" err="1"/>
              <a:t>_surname_Name_Surname</a:t>
            </a:r>
            <a:r>
              <a:rPr lang="en-US" dirty="0"/>
              <a:t>”</a:t>
            </a:r>
            <a:endParaRPr lang="en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1AD219-1F5F-1D42-944B-23D18F11169C}"/>
              </a:ext>
            </a:extLst>
          </p:cNvPr>
          <p:cNvSpPr/>
          <p:nvPr/>
        </p:nvSpPr>
        <p:spPr>
          <a:xfrm>
            <a:off x="5795458" y="2771274"/>
            <a:ext cx="2591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/>
              <a:t>Решение</a:t>
            </a:r>
            <a:r>
              <a:rPr lang="en-US" sz="2800" i="1" dirty="0"/>
              <a:t>: </a:t>
            </a:r>
            <a:r>
              <a:rPr lang="en-US" sz="2800" i="1" dirty="0" err="1"/>
              <a:t>r”cat</a:t>
            </a:r>
            <a:r>
              <a:rPr lang="en-US" sz="2800" i="1" dirty="0"/>
              <a:t>”</a:t>
            </a:r>
            <a:endParaRPr lang="ru-RU" sz="2800" i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4AF884-75B9-284C-886D-DC50FB5B18EF}"/>
              </a:ext>
            </a:extLst>
          </p:cNvPr>
          <p:cNvSpPr/>
          <p:nvPr/>
        </p:nvSpPr>
        <p:spPr>
          <a:xfrm>
            <a:off x="7314769" y="4178043"/>
            <a:ext cx="3169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/>
              <a:t>Решение</a:t>
            </a:r>
            <a:r>
              <a:rPr lang="en-US" sz="2800" i="1" dirty="0"/>
              <a:t>: </a:t>
            </a:r>
            <a:r>
              <a:rPr lang="en-US" sz="2800" i="1" dirty="0" err="1"/>
              <a:t>r”ab</a:t>
            </a:r>
            <a:r>
              <a:rPr lang="en-US" sz="2800" i="1" dirty="0"/>
              <a:t>{2,3}”</a:t>
            </a:r>
            <a:endParaRPr lang="ru-RU" sz="2800" i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176F24-0CCC-0A49-83A5-2A22ACF4B22D}"/>
              </a:ext>
            </a:extLst>
          </p:cNvPr>
          <p:cNvSpPr/>
          <p:nvPr/>
        </p:nvSpPr>
        <p:spPr>
          <a:xfrm>
            <a:off x="7356973" y="5528541"/>
            <a:ext cx="3998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/>
              <a:t>Решение</a:t>
            </a:r>
            <a:r>
              <a:rPr lang="en-US" sz="2800" i="1" dirty="0"/>
              <a:t>: r”[a-z]+_[a-z]+”</a:t>
            </a:r>
            <a:endParaRPr lang="ru-RU" sz="28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AC5AA0-919E-1F44-891E-E8984219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150" y="2852222"/>
            <a:ext cx="2166475" cy="4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C726A-6D62-E841-BEF1-B1898B2E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Предостережение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72D792-22D8-6E46-93E7-68A5D8514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будьте аккуратнее, используя регулярные выражения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/>
              <a:t>web-</a:t>
            </a:r>
            <a:r>
              <a:rPr lang="ru-RU" dirty="0"/>
              <a:t>запросах (сайты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/email-</a:t>
            </a:r>
            <a:r>
              <a:rPr lang="ru-RU" dirty="0"/>
              <a:t>протоколы</a:t>
            </a:r>
            <a:r>
              <a:rPr lang="en-US" dirty="0"/>
              <a:t>/…)</a:t>
            </a:r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 такое запросто можно словить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используйте официальные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753A1D-F212-EA49-B8B9-0E8EC5A1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5697"/>
            <a:ext cx="3325477" cy="24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19FBD-F534-D543-8C3F-695168AB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E2E64E-D70D-FB4E-9A5D-452587E7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3F1CFA-72A5-234E-8EB5-7726F8ED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ECE9-3C21-E746-8877-9A3EF7C2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66DF9-25BB-4E4C-A90D-8013F6DC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014"/>
            <a:ext cx="5257800" cy="5372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0C5ABB-50A0-054F-A5AF-CD0C64F9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22" y="2111064"/>
            <a:ext cx="5721348" cy="38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E6447-F50D-9D44-9DCA-D2FEC9BA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 огромном массиве текста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DF1847-B0E4-AF4B-8181-85A62F9C4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2129" r="1671"/>
          <a:stretch/>
        </p:blipFill>
        <p:spPr>
          <a:xfrm>
            <a:off x="1164625" y="1690688"/>
            <a:ext cx="9862750" cy="4388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6059A-C82E-5B48-BB96-F9469FD4F541}"/>
              </a:ext>
            </a:extLst>
          </p:cNvPr>
          <p:cNvSpPr txBox="1"/>
          <p:nvPr/>
        </p:nvSpPr>
        <p:spPr>
          <a:xfrm>
            <a:off x="5293895" y="4443663"/>
            <a:ext cx="3593431" cy="954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Как найти тут все ссылки??!</a:t>
            </a:r>
          </a:p>
        </p:txBody>
      </p:sp>
    </p:spTree>
    <p:extLst>
      <p:ext uri="{BB962C8B-B14F-4D97-AF65-F5344CB8AC3E}">
        <p14:creationId xmlns:p14="http://schemas.microsoft.com/office/powerpoint/2010/main" val="117064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E6447-F50D-9D44-9DCA-D2FEC9BA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 огромном массиве текста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C27407-C51C-B041-881F-5D6964EF6B1F}"/>
              </a:ext>
            </a:extLst>
          </p:cNvPr>
          <p:cNvSpPr/>
          <p:nvPr/>
        </p:nvSpPr>
        <p:spPr>
          <a:xfrm>
            <a:off x="3793479" y="2630740"/>
            <a:ext cx="46050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/>
              <a:t>Т.е. я ищу</a:t>
            </a:r>
            <a:r>
              <a:rPr lang="en-US" sz="2800" dirty="0"/>
              <a:t>:</a:t>
            </a:r>
            <a:endParaRPr lang="ru-RU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linkClick r:id="rId2"/>
              </a:rPr>
              <a:t>www.</a:t>
            </a:r>
            <a:r>
              <a:rPr lang="ru-RU" sz="2800" dirty="0">
                <a:hlinkClick r:id="rId2"/>
              </a:rPr>
              <a:t>текст.</a:t>
            </a:r>
            <a:r>
              <a:rPr lang="en-US" sz="2800" dirty="0">
                <a:hlinkClick r:id="rId2"/>
              </a:rPr>
              <a:t>com/</a:t>
            </a:r>
            <a:r>
              <a:rPr lang="ru-RU" sz="2800" dirty="0">
                <a:hlinkClick r:id="rId2"/>
              </a:rPr>
              <a:t>что-то</a:t>
            </a:r>
            <a:r>
              <a:rPr lang="ru-RU" sz="2800" dirty="0"/>
              <a:t> там</a:t>
            </a:r>
            <a:r>
              <a:rPr lang="en-US" sz="2800" dirty="0"/>
              <a:t>/</a:t>
            </a:r>
            <a:r>
              <a:rPr lang="ru-RU" sz="2800" dirty="0"/>
              <a:t>...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ED23CB-79AD-6A43-A76E-9D16064CE39F}"/>
              </a:ext>
            </a:extLst>
          </p:cNvPr>
          <p:cNvSpPr/>
          <p:nvPr/>
        </p:nvSpPr>
        <p:spPr>
          <a:xfrm>
            <a:off x="5073543" y="4955787"/>
            <a:ext cx="20449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dirty="0"/>
              <a:t>шаблон</a:t>
            </a:r>
          </a:p>
        </p:txBody>
      </p:sp>
    </p:spTree>
    <p:extLst>
      <p:ext uri="{BB962C8B-B14F-4D97-AF65-F5344CB8AC3E}">
        <p14:creationId xmlns:p14="http://schemas.microsoft.com/office/powerpoint/2010/main" val="23534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E945A-9117-594D-84A2-83869A04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понадобится?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4E928-3C22-CE48-AAAC-F9F254639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результатов вычислений</a:t>
            </a:r>
          </a:p>
          <a:p>
            <a:r>
              <a:rPr lang="ru-RU" dirty="0" err="1"/>
              <a:t>парсинг</a:t>
            </a:r>
            <a:r>
              <a:rPr lang="ru-RU" dirty="0"/>
              <a:t> сайта</a:t>
            </a:r>
          </a:p>
          <a:p>
            <a:r>
              <a:rPr lang="ru-RU" dirty="0"/>
              <a:t>поиск и редактирование информации в человеческой речи</a:t>
            </a:r>
          </a:p>
          <a:p>
            <a:r>
              <a:rPr lang="ru-RU" dirty="0"/>
              <a:t>работа с путями и файлами в ОС </a:t>
            </a:r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119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9C8B9A-D1C4-6349-954D-7E6F5203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93" y="73773"/>
            <a:ext cx="6644014" cy="67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1970е – У. </a:t>
            </a:r>
            <a:r>
              <a:rPr lang="ru-RU" dirty="0" err="1"/>
              <a:t>Маккалок</a:t>
            </a:r>
            <a:r>
              <a:rPr lang="ru-RU" dirty="0"/>
              <a:t> и У. </a:t>
            </a:r>
            <a:r>
              <a:rPr lang="ru-RU" dirty="0" err="1"/>
              <a:t>Питтс</a:t>
            </a:r>
            <a:r>
              <a:rPr lang="ru-RU" dirty="0"/>
              <a:t> (</a:t>
            </a:r>
            <a:r>
              <a:rPr lang="en-US" dirty="0"/>
              <a:t>USA</a:t>
            </a:r>
            <a:r>
              <a:rPr lang="ru-RU" dirty="0"/>
              <a:t>) и </a:t>
            </a:r>
            <a:r>
              <a:rPr lang="ru-RU" dirty="0" err="1"/>
              <a:t>А.Тьюринг</a:t>
            </a:r>
            <a:r>
              <a:rPr lang="ru-RU" dirty="0"/>
              <a:t> (</a:t>
            </a:r>
            <a:r>
              <a:rPr lang="en-US" dirty="0" err="1"/>
              <a:t>Eng</a:t>
            </a:r>
            <a:r>
              <a:rPr lang="en-US" dirty="0"/>
              <a:t>).</a:t>
            </a:r>
            <a:br>
              <a:rPr lang="ru-RU" dirty="0"/>
            </a:br>
            <a:r>
              <a:rPr lang="ru-RU" dirty="0"/>
              <a:t>Теория конечных автоматов и теория формальных языков.</a:t>
            </a:r>
            <a:br>
              <a:rPr lang="ru-RU" dirty="0"/>
            </a:br>
            <a:endParaRPr lang="ru-RU" dirty="0"/>
          </a:p>
          <a:p>
            <a:r>
              <a:rPr lang="ru-RU" dirty="0"/>
              <a:t>1951 – </a:t>
            </a:r>
            <a:r>
              <a:rPr lang="ru-RU" dirty="0" err="1"/>
              <a:t>С.Кинли</a:t>
            </a:r>
            <a:r>
              <a:rPr lang="ru-RU" dirty="0"/>
              <a:t> (</a:t>
            </a:r>
            <a:r>
              <a:rPr lang="en-US" dirty="0"/>
              <a:t>USA)</a:t>
            </a:r>
            <a:br>
              <a:rPr lang="ru-RU" dirty="0"/>
            </a:br>
            <a:r>
              <a:rPr lang="ru-RU" dirty="0"/>
              <a:t>Регулярные (распознаваемые) </a:t>
            </a:r>
            <a:br>
              <a:rPr lang="ru-RU" dirty="0"/>
            </a:br>
            <a:r>
              <a:rPr lang="ru-RU" dirty="0"/>
              <a:t>множества и языки</a:t>
            </a:r>
          </a:p>
          <a:p>
            <a:endParaRPr lang="ru-RU" dirty="0"/>
          </a:p>
          <a:p>
            <a:r>
              <a:rPr lang="ru-RU" dirty="0"/>
              <a:t>1962 – первые реализации</a:t>
            </a:r>
            <a:br>
              <a:rPr lang="ru-RU" dirty="0"/>
            </a:br>
            <a:r>
              <a:rPr lang="ru-RU" dirty="0"/>
              <a:t>в программировании (</a:t>
            </a:r>
            <a:r>
              <a:rPr lang="en-US" dirty="0"/>
              <a:t>SNOBOL)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C36B13-F540-7846-95FA-D46B7E4D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9" y="2855511"/>
            <a:ext cx="2241551" cy="31908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C2A0B8-AC4E-1645-B15B-BB9D0B54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6" y="2855510"/>
            <a:ext cx="2347270" cy="31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19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1970е - Кен Томпсон и </a:t>
            </a:r>
            <a:r>
              <a:rPr lang="ru-RU" dirty="0" err="1"/>
              <a:t>Деннис</a:t>
            </a:r>
            <a:r>
              <a:rPr lang="ru-RU" dirty="0"/>
              <a:t> </a:t>
            </a:r>
            <a:r>
              <a:rPr lang="ru-RU" dirty="0" err="1"/>
              <a:t>Ритчи</a:t>
            </a:r>
            <a:r>
              <a:rPr lang="ru-RU" dirty="0"/>
              <a:t> внедряют </a:t>
            </a:r>
            <a:r>
              <a:rPr lang="en-US" dirty="0"/>
              <a:t>Regex </a:t>
            </a:r>
            <a:r>
              <a:rPr lang="ru-RU" dirty="0"/>
              <a:t>в </a:t>
            </a:r>
            <a:r>
              <a:rPr lang="en-US" dirty="0"/>
              <a:t>UNIX</a:t>
            </a:r>
            <a:br>
              <a:rPr lang="en-US" dirty="0"/>
            </a:br>
            <a:r>
              <a:rPr lang="en-US" dirty="0"/>
              <a:t>vi,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ru-RU" dirty="0"/>
              <a:t>и др. редакторы</a:t>
            </a:r>
            <a:br>
              <a:rPr lang="en-US" dirty="0"/>
            </a:br>
            <a:endParaRPr lang="en-US" dirty="0"/>
          </a:p>
          <a:p>
            <a:r>
              <a:rPr lang="en-US" dirty="0"/>
              <a:t>1980e –</a:t>
            </a:r>
            <a:r>
              <a:rPr lang="ru-RU" dirty="0"/>
              <a:t> </a:t>
            </a:r>
            <a:r>
              <a:rPr lang="en" dirty="0"/>
              <a:t>PostgreSQL</a:t>
            </a:r>
            <a:endParaRPr lang="ru-RU" dirty="0"/>
          </a:p>
          <a:p>
            <a:endParaRPr lang="ru-RU" dirty="0"/>
          </a:p>
          <a:p>
            <a:r>
              <a:rPr lang="ru-RU" dirty="0"/>
              <a:t>и понеслась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17081B-AFB8-1945-A9DF-1AFB0464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45" y="2974466"/>
            <a:ext cx="3183165" cy="20536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F0D1D-BFA7-024E-B50C-DC7DA3AB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08" b="22459"/>
          <a:stretch/>
        </p:blipFill>
        <p:spPr>
          <a:xfrm>
            <a:off x="4163171" y="2974466"/>
            <a:ext cx="3865657" cy="20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1980е - Ларри </a:t>
            </a:r>
            <a:r>
              <a:rPr lang="ru-RU" dirty="0" err="1"/>
              <a:t>Уолл</a:t>
            </a:r>
            <a:r>
              <a:rPr lang="ru-RU" dirty="0"/>
              <a:t> и его </a:t>
            </a:r>
            <a:r>
              <a:rPr lang="en-US" dirty="0"/>
              <a:t>Perl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5C7AEE-CD32-AE4E-9E75-1185933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7138"/>
            <a:ext cx="6362700" cy="1790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4680C6-AC7F-E44A-A223-B592C48F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5" y="2497138"/>
            <a:ext cx="9018738" cy="30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8B80A-5EF5-2246-B7FE-9284046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8917ED-5680-1D44-83B1-C6BF50CD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сейчас поддержка </a:t>
            </a:r>
            <a:r>
              <a:rPr lang="en-US" dirty="0"/>
              <a:t>regex </a:t>
            </a:r>
            <a:r>
              <a:rPr lang="ru-RU" dirty="0"/>
              <a:t>есть во всех адекватных редакторах текста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Sublime, </a:t>
            </a:r>
            <a:r>
              <a:rPr lang="en-US" dirty="0" err="1"/>
              <a:t>nano</a:t>
            </a:r>
            <a:r>
              <a:rPr lang="en-US" dirty="0"/>
              <a:t>, atom, notepad++</a:t>
            </a:r>
            <a:r>
              <a:rPr lang="ru-RU" dirty="0"/>
              <a:t> ..</a:t>
            </a:r>
            <a:r>
              <a:rPr lang="en-US" dirty="0"/>
              <a:t>. </a:t>
            </a:r>
            <a:r>
              <a:rPr lang="ru-RU" dirty="0"/>
              <a:t>Свои реализации есть и в </a:t>
            </a:r>
            <a:r>
              <a:rPr lang="en-US" dirty="0"/>
              <a:t>Word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62ECF-6AE0-AD4C-8DD0-B0A49CA9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868"/>
            <a:ext cx="12192000" cy="28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80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835</Words>
  <Application>Microsoft Macintosh PowerPoint</Application>
  <PresentationFormat>Широкоэкранный</PresentationFormat>
  <Paragraphs>103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Регулярные выражения</vt:lpstr>
      <vt:lpstr>Поиск в огромном массиве текста</vt:lpstr>
      <vt:lpstr>Поиск в огромном массиве текста</vt:lpstr>
      <vt:lpstr>Где понадобится?</vt:lpstr>
      <vt:lpstr>Презентация PowerPoint</vt:lpstr>
      <vt:lpstr>Математика</vt:lpstr>
      <vt:lpstr>IT</vt:lpstr>
      <vt:lpstr>IT</vt:lpstr>
      <vt:lpstr>IT</vt:lpstr>
      <vt:lpstr>Да что же это такое?</vt:lpstr>
      <vt:lpstr>Презентация PowerPoint</vt:lpstr>
      <vt:lpstr>Презентация PowerPoint</vt:lpstr>
      <vt:lpstr>Презентация PowerPoint</vt:lpstr>
      <vt:lpstr>Несколько заданий</vt:lpstr>
      <vt:lpstr>Предостережение</vt:lpstr>
      <vt:lpstr>Презентация PowerPoint</vt:lpstr>
      <vt:lpstr>One more thing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Регулярные выражения</dc:title>
  <dc:creator>Alex Alex</dc:creator>
  <cp:lastModifiedBy>Alex Alex</cp:lastModifiedBy>
  <cp:revision>23</cp:revision>
  <dcterms:created xsi:type="dcterms:W3CDTF">2020-11-08T20:25:00Z</dcterms:created>
  <dcterms:modified xsi:type="dcterms:W3CDTF">2020-11-09T10:58:16Z</dcterms:modified>
</cp:coreProperties>
</file>